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6" r:id="rId3"/>
    <p:sldId id="317" r:id="rId4"/>
    <p:sldId id="299" r:id="rId5"/>
    <p:sldId id="303" r:id="rId6"/>
    <p:sldId id="308" r:id="rId7"/>
    <p:sldId id="258" r:id="rId8"/>
    <p:sldId id="302" r:id="rId9"/>
    <p:sldId id="304" r:id="rId10"/>
    <p:sldId id="298" r:id="rId11"/>
    <p:sldId id="305" r:id="rId12"/>
    <p:sldId id="306" r:id="rId13"/>
    <p:sldId id="307" r:id="rId14"/>
    <p:sldId id="259" r:id="rId15"/>
    <p:sldId id="261" r:id="rId16"/>
    <p:sldId id="312" r:id="rId17"/>
    <p:sldId id="313" r:id="rId18"/>
    <p:sldId id="314" r:id="rId19"/>
    <p:sldId id="315" r:id="rId20"/>
    <p:sldId id="300" r:id="rId21"/>
    <p:sldId id="301" r:id="rId22"/>
    <p:sldId id="262" r:id="rId23"/>
    <p:sldId id="264" r:id="rId24"/>
    <p:sldId id="275" r:id="rId25"/>
    <p:sldId id="276" r:id="rId26"/>
    <p:sldId id="277" r:id="rId27"/>
    <p:sldId id="278" r:id="rId28"/>
    <p:sldId id="280" r:id="rId29"/>
    <p:sldId id="284" r:id="rId30"/>
    <p:sldId id="286" r:id="rId31"/>
    <p:sldId id="309" r:id="rId32"/>
    <p:sldId id="310" r:id="rId33"/>
    <p:sldId id="287" r:id="rId34"/>
    <p:sldId id="285" r:id="rId35"/>
    <p:sldId id="291" r:id="rId36"/>
    <p:sldId id="318" r:id="rId37"/>
    <p:sldId id="288" r:id="rId38"/>
    <p:sldId id="319" r:id="rId39"/>
    <p:sldId id="320" r:id="rId40"/>
    <p:sldId id="321" r:id="rId41"/>
    <p:sldId id="322" r:id="rId42"/>
    <p:sldId id="323" r:id="rId43"/>
    <p:sldId id="324" r:id="rId44"/>
    <p:sldId id="325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A470-5094-4DD5-9A1B-BCD6E5A100B1}" type="datetimeFigureOut">
              <a:rPr lang="es-ES" smtClean="0"/>
              <a:pPr/>
              <a:t>03/03/2018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FFCF-4AFB-44B8-9C13-EBD0348DFA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lolo-manolo.blogspot.com.es/2007/11/orla-pablo-colegio-calvo-sotelo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4.bp.blogspot.com/_sLD86kdht94/Sw0T1RMnaII/AAAAAAAABUY/6Vzn41FQgYU/s1600/nave_motor7_forococh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4.bp.blogspot.com/_buQ3C4mGb1A/THqnEWQClII/AAAAAAAACxk/N1ttG8ZwDmY/s1600/A-PANTEON+HOMBRES+ILSUTRES+-+CANALEJAS+III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colinoperez@gmail.com" TargetMode="External"/><Relationship Id="rId2" Type="http://schemas.openxmlformats.org/officeDocument/2006/relationships/hyperlink" Target="http://www.avlospinosrs.org/actividades/paseos-por-el-barr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Proyecto:  “CONOCER  para  ACTUAR”</a:t>
            </a:r>
            <a:br>
              <a:rPr lang="es-ES" sz="3200" dirty="0" smtClean="0"/>
            </a:br>
            <a:r>
              <a:rPr lang="es-ES" sz="2400" b="1" dirty="0" smtClean="0"/>
              <a:t>Orígenes del Grupo Escolar Catorce de Abril. </a:t>
            </a:r>
            <a:br>
              <a:rPr lang="es-ES" sz="2400" b="1" dirty="0" smtClean="0"/>
            </a:br>
            <a:r>
              <a:rPr lang="es-ES" sz="2400" b="1" dirty="0" smtClean="0"/>
              <a:t>El CEIP Calvo </a:t>
            </a:r>
            <a:r>
              <a:rPr lang="es-ES" sz="2400" b="1" dirty="0" err="1" smtClean="0"/>
              <a:t>Sotelo</a:t>
            </a:r>
            <a:r>
              <a:rPr lang="es-ES" sz="2400" b="1" dirty="0" smtClean="0"/>
              <a:t> en el barrio Adelfas.  </a:t>
            </a:r>
            <a:br>
              <a:rPr lang="es-ES" sz="2400" b="1" dirty="0" smtClean="0"/>
            </a:br>
            <a:r>
              <a:rPr lang="es-ES" sz="2400" b="1" dirty="0" smtClean="0"/>
              <a:t>Por una Escuela Pública  de Calidad para Todos.</a:t>
            </a:r>
            <a:endParaRPr lang="es-ES" sz="3200" b="1" dirty="0"/>
          </a:p>
        </p:txBody>
      </p:sp>
      <p:pic>
        <p:nvPicPr>
          <p:cNvPr id="1026" name="Picture 2" descr="C:\Users\LUCIA\Desktop\Colegio Público CalvoSotelo Pacífic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8562" y="1924195"/>
            <a:ext cx="6819586" cy="4719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Después de la Guerra Civil el colegio se vuelve a abrir con otro nombre</a:t>
            </a:r>
            <a:endParaRPr lang="es-ES" dirty="0"/>
          </a:p>
        </p:txBody>
      </p:sp>
      <p:pic>
        <p:nvPicPr>
          <p:cNvPr id="4098" name="Picture 2" descr="C:\Users\LUCIA\Desktop\esquela-d-josc3a9-calvo-sotel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8829" y="1600200"/>
            <a:ext cx="3368579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/>
              <a:t>1954. </a:t>
            </a:r>
            <a:r>
              <a:rPr lang="es-ES" i="1" dirty="0" smtClean="0"/>
              <a:t>    El </a:t>
            </a:r>
            <a:r>
              <a:rPr lang="es-ES" i="1" dirty="0"/>
              <a:t>año </a:t>
            </a:r>
            <a:r>
              <a:rPr lang="es-ES" i="1" dirty="0" smtClean="0"/>
              <a:t>en que Andrés Palmero </a:t>
            </a:r>
            <a:r>
              <a:rPr lang="es-ES" i="1" dirty="0"/>
              <a:t>obtuvo </a:t>
            </a:r>
            <a:r>
              <a:rPr lang="es-ES" i="1" dirty="0" smtClean="0"/>
              <a:t>el certificado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4000528" cy="518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es-ES" sz="2800" i="1" dirty="0"/>
              <a:t>1963. </a:t>
            </a:r>
            <a:r>
              <a:rPr lang="es-ES" sz="2800" i="1" dirty="0" smtClean="0"/>
              <a:t>  Un </a:t>
            </a:r>
            <a:r>
              <a:rPr lang="es-ES" sz="2800" i="1" dirty="0"/>
              <a:t>alegre grupo de </a:t>
            </a:r>
            <a:r>
              <a:rPr lang="es-ES" sz="2800" i="1" dirty="0" smtClean="0"/>
              <a:t>alumnas, </a:t>
            </a:r>
            <a:r>
              <a:rPr lang="it-IT" sz="2800" i="1" dirty="0" smtClean="0"/>
              <a:t>con </a:t>
            </a:r>
            <a:r>
              <a:rPr lang="it-IT" sz="2800" i="1" dirty="0"/>
              <a:t>su uniforme, posan con </a:t>
            </a:r>
            <a:r>
              <a:rPr lang="it-IT" sz="2800" i="1" dirty="0" smtClean="0"/>
              <a:t>su </a:t>
            </a:r>
            <a:r>
              <a:rPr lang="es-ES" sz="2800" i="1" dirty="0" smtClean="0"/>
              <a:t>maestra </a:t>
            </a:r>
            <a:r>
              <a:rPr lang="es-ES" sz="2800" i="1" dirty="0"/>
              <a:t>en el templete del patio</a:t>
            </a:r>
            <a:r>
              <a:rPr lang="es-ES" sz="2800" i="1" dirty="0" smtClean="0"/>
              <a:t>. </a:t>
            </a:r>
            <a:br>
              <a:rPr lang="es-ES" sz="2800" i="1" dirty="0" smtClean="0"/>
            </a:br>
            <a:r>
              <a:rPr lang="es-ES" sz="2800" i="1" dirty="0" smtClean="0"/>
              <a:t>  Los </a:t>
            </a:r>
            <a:r>
              <a:rPr lang="es-ES" sz="2800" i="1" dirty="0"/>
              <a:t>niños y las niñas </a:t>
            </a:r>
            <a:r>
              <a:rPr lang="es-ES" sz="2800" i="1" dirty="0" smtClean="0"/>
              <a:t>llevaban uniforme </a:t>
            </a:r>
            <a:r>
              <a:rPr lang="es-ES" sz="2800" i="1" dirty="0"/>
              <a:t>y no podían estar </a:t>
            </a:r>
            <a:r>
              <a:rPr lang="es-ES" sz="2800" i="1" dirty="0" smtClean="0"/>
              <a:t>juntos ni </a:t>
            </a:r>
            <a:r>
              <a:rPr lang="es-ES" sz="2800" i="1" dirty="0"/>
              <a:t>en clase ni en el patio, </a:t>
            </a:r>
            <a:r>
              <a:rPr lang="es-ES" sz="2800" i="1" dirty="0" smtClean="0"/>
              <a:t>aunque fuesen </a:t>
            </a:r>
            <a:r>
              <a:rPr lang="es-ES" sz="2800" i="1" dirty="0"/>
              <a:t>hermanos. </a:t>
            </a:r>
            <a:r>
              <a:rPr lang="es-ES" sz="2800" i="1" dirty="0" smtClean="0"/>
              <a:t>    Así sucedió durante </a:t>
            </a:r>
            <a:r>
              <a:rPr lang="es-ES" sz="2800" i="1" dirty="0"/>
              <a:t>décadas.</a:t>
            </a:r>
            <a:endParaRPr lang="es-ES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0469" y="2781028"/>
            <a:ext cx="5567547" cy="350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Autofit/>
          </a:bodyPr>
          <a:lstStyle/>
          <a:p>
            <a:r>
              <a:rPr lang="es-ES" sz="2800" i="1" dirty="0"/>
              <a:t>1968. </a:t>
            </a:r>
            <a:r>
              <a:rPr lang="es-ES" sz="2800" i="1" dirty="0" smtClean="0"/>
              <a:t>    La </a:t>
            </a:r>
            <a:r>
              <a:rPr lang="es-ES" sz="2800" i="1" dirty="0"/>
              <a:t>ceremonia, procesión incluida</a:t>
            </a:r>
            <a:r>
              <a:rPr lang="es-ES" sz="2800" i="1" dirty="0" smtClean="0"/>
              <a:t>,  de </a:t>
            </a:r>
            <a:r>
              <a:rPr lang="es-ES" sz="2800" i="1" dirty="0"/>
              <a:t>la Comunión se realizaba en </a:t>
            </a:r>
            <a:r>
              <a:rPr lang="es-ES" sz="2800" i="1" dirty="0" smtClean="0"/>
              <a:t>el colegio </a:t>
            </a:r>
            <a:r>
              <a:rPr lang="es-ES" sz="2800" i="1" dirty="0"/>
              <a:t>y se iba y se volvía en </a:t>
            </a:r>
            <a:r>
              <a:rPr lang="es-ES" sz="2800" i="1" dirty="0" smtClean="0"/>
              <a:t>procesión a </a:t>
            </a:r>
            <a:r>
              <a:rPr lang="es-ES" sz="2800" i="1" dirty="0"/>
              <a:t>la parroquia de San Ramón.</a:t>
            </a:r>
            <a:endParaRPr lang="es-ES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9384" y="2285992"/>
            <a:ext cx="54015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Alumnos y profesores del CEIP Calvo </a:t>
            </a:r>
            <a:r>
              <a:rPr lang="es-ES" sz="3600" dirty="0" err="1" smtClean="0"/>
              <a:t>Sotelo</a:t>
            </a:r>
            <a:r>
              <a:rPr lang="es-ES" sz="3600" dirty="0" smtClean="0"/>
              <a:t> en el Huerto Urbano de Adelfas</a:t>
            </a:r>
            <a:endParaRPr lang="es-E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6432" y="1600200"/>
            <a:ext cx="60111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La Asociación de Vecinos Los Pinos </a:t>
            </a:r>
            <a:br>
              <a:rPr lang="es-ES" sz="3600" dirty="0" smtClean="0"/>
            </a:br>
            <a:r>
              <a:rPr lang="es-ES" sz="3600" dirty="0" smtClean="0"/>
              <a:t>organiza una visita al CEIP Calvo </a:t>
            </a:r>
            <a:r>
              <a:rPr lang="es-ES" sz="3600" dirty="0" err="1" smtClean="0"/>
              <a:t>Sotelo</a:t>
            </a:r>
            <a:r>
              <a:rPr lang="es-ES" sz="3600" dirty="0" smtClean="0"/>
              <a:t>.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21 de mayo de 2012</a:t>
            </a:r>
            <a:endParaRPr lang="es-ES" sz="27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8516" y="2017733"/>
            <a:ext cx="6167970" cy="4625977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Ayer   “Grupo Escolar Catorce de Abril</a:t>
            </a:r>
            <a:r>
              <a:rPr lang="es-ES" sz="3200" b="1" i="1" dirty="0" smtClean="0"/>
              <a:t/>
            </a:r>
            <a:br>
              <a:rPr lang="es-ES" sz="3200" b="1" i="1" dirty="0" smtClean="0"/>
            </a:br>
            <a:r>
              <a:rPr lang="es-ES" sz="3200" dirty="0" smtClean="0"/>
              <a:t> ….  hoy  CEIP Calvo </a:t>
            </a:r>
            <a:r>
              <a:rPr lang="es-ES" sz="3200" dirty="0" err="1" smtClean="0"/>
              <a:t>Sotelo</a:t>
            </a:r>
            <a:r>
              <a:rPr lang="es-ES" sz="3200" dirty="0" smtClean="0"/>
              <a:t>”</a:t>
            </a:r>
          </a:p>
        </p:txBody>
      </p:sp>
      <p:pic>
        <p:nvPicPr>
          <p:cNvPr id="1075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5188" y="1600200"/>
            <a:ext cx="6724650" cy="5043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 necesario conocer toda la historia</a:t>
            </a:r>
          </a:p>
        </p:txBody>
      </p:sp>
      <p:pic>
        <p:nvPicPr>
          <p:cNvPr id="1085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4913" y="1600200"/>
            <a:ext cx="6724650" cy="5043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…  se  mantiene  desde  1933</a:t>
            </a:r>
          </a:p>
        </p:txBody>
      </p:sp>
      <p:pic>
        <p:nvPicPr>
          <p:cNvPr id="1095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600200"/>
            <a:ext cx="6630987" cy="497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smtClean="0"/>
              <a:t>Alumnos de ayer, personas de hoy.</a:t>
            </a:r>
          </a:p>
        </p:txBody>
      </p:sp>
      <p:pic>
        <p:nvPicPr>
          <p:cNvPr id="1105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600200"/>
            <a:ext cx="6726237" cy="5043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es-ES" dirty="0" smtClean="0"/>
              <a:t>CEIP  Calvo </a:t>
            </a:r>
            <a:r>
              <a:rPr lang="es-ES" dirty="0" err="1" smtClean="0"/>
              <a:t>Sotelo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0171" y="2071678"/>
            <a:ext cx="580035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es-ES" sz="3200" dirty="0"/>
              <a:t>Templete de piedra caliza, granito y madera </a:t>
            </a:r>
            <a:r>
              <a:rPr lang="es-ES" sz="3200" dirty="0" smtClean="0"/>
              <a:t>y grupo </a:t>
            </a:r>
            <a:r>
              <a:rPr lang="es-ES" sz="3200" dirty="0"/>
              <a:t>escultórico de bronce que se repite </a:t>
            </a:r>
            <a:r>
              <a:rPr lang="es-ES" sz="3200" dirty="0" smtClean="0"/>
              <a:t>en muchos </a:t>
            </a:r>
            <a:r>
              <a:rPr lang="es-ES" sz="3200" dirty="0"/>
              <a:t>colegios de </a:t>
            </a:r>
            <a:r>
              <a:rPr lang="es-ES" sz="3200" dirty="0" smtClean="0"/>
              <a:t>Madrid</a:t>
            </a:r>
            <a:endParaRPr lang="es-E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70140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es-ES" sz="2700" dirty="0" smtClean="0"/>
              <a:t>Los dos niños : uno contento, que tiene acceso a la educación y la aprovecha y el otro que llora desconsolado,  que no tiene</a:t>
            </a:r>
            <a:br>
              <a:rPr lang="es-ES" sz="2700" dirty="0" smtClean="0"/>
            </a:br>
            <a:r>
              <a:rPr lang="es-ES" sz="2700" dirty="0" smtClean="0"/>
              <a:t>educación ni la aprovecha.</a:t>
            </a:r>
            <a:br>
              <a:rPr lang="es-ES" sz="2700" dirty="0" smtClean="0"/>
            </a:br>
            <a:r>
              <a:rPr lang="es-ES" sz="2700" dirty="0" smtClean="0"/>
              <a:t>La escultura original fue realizada por José </a:t>
            </a:r>
            <a:r>
              <a:rPr lang="es-ES" sz="2700" dirty="0" err="1" smtClean="0"/>
              <a:t>Capúz</a:t>
            </a:r>
            <a:r>
              <a:rPr lang="es-ES" sz="2700" dirty="0" smtClean="0"/>
              <a:t>.</a:t>
            </a:r>
            <a:r>
              <a:rPr lang="es-ES" dirty="0" smtClean="0"/>
              <a:t> </a:t>
            </a:r>
            <a:endParaRPr lang="es-ES" sz="27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6043" y="2143116"/>
            <a:ext cx="281164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5"/>
            <a:ext cx="280036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 </a:t>
            </a:r>
            <a:r>
              <a:rPr lang="es-ES" dirty="0"/>
              <a:t/>
            </a:r>
            <a:br>
              <a:rPr lang="es-ES" dirty="0"/>
            </a:br>
            <a:r>
              <a:rPr lang="es-ES" sz="2700" b="1" dirty="0"/>
              <a:t>ACTA DE LA SESIÓN ORDINARIA CELEBRADA POR LA JUNTA MUNICIPAL DEL DISTRITO RETIRO EL DÍA 12 DE JUNIO DE </a:t>
            </a:r>
            <a:r>
              <a:rPr lang="es-ES" sz="2700" b="1" dirty="0" smtClean="0"/>
              <a:t>2012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b="1" dirty="0"/>
              <a:t>Proposición presentada por el Grupo Municipal Izquierda Unida-Los Verdes sobre el Colegio de Educación Infantil y Primaria José Calvo </a:t>
            </a:r>
            <a:r>
              <a:rPr lang="es-ES" b="1" dirty="0" err="1"/>
              <a:t>Sotelo</a:t>
            </a:r>
            <a:r>
              <a:rPr lang="es-ES" b="1" dirty="0"/>
              <a:t> </a:t>
            </a:r>
            <a:endParaRPr lang="es-ES" b="1" dirty="0" smtClean="0"/>
          </a:p>
          <a:p>
            <a:pPr lvl="0">
              <a:buNone/>
            </a:pPr>
            <a:r>
              <a:rPr lang="es-ES" b="1" dirty="0" smtClean="0"/>
              <a:t>… que </a:t>
            </a:r>
            <a:r>
              <a:rPr lang="es-ES" b="1" dirty="0"/>
              <a:t>se coloque una placa en la puerta de este Centro Educativo que informe al vecindario sobre quién y cuándo se inauguró este Centro Educativo y cuál fue el nombre que se le puso cuando se inauguró.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Imágenes  del colegio y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de sus gentes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3270" y="2025376"/>
            <a:ext cx="3411870" cy="397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200" u="sng" dirty="0" smtClean="0">
                <a:hlinkClick r:id="rId2"/>
              </a:rPr>
              <a:t>http://lolo-manolo.blogspot.com.es/2007/11/orla-pablo-colegio-calvo-sotelo.html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http://1.bp.blogspot.com/_MFAssih_iJ4/RzmqKsQnEsI/AAAAAAAAAGQ/AR48NORr4dw/s1600/ORLAP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permanece tapada?</a:t>
            </a:r>
            <a:endParaRPr lang="es-ES" dirty="0"/>
          </a:p>
        </p:txBody>
      </p:sp>
      <p:pic>
        <p:nvPicPr>
          <p:cNvPr id="1026" name="Picture 2" descr="C:\Users\LUCIA\Desktop\Colegio Calvo Sotelo Cartel Peinado Ciudad de Barcelona 2 y 4\DSC005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560" y="1668621"/>
            <a:ext cx="7802880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¿Quién fue?</a:t>
            </a:r>
            <a:br>
              <a:rPr lang="es-ES" dirty="0" smtClean="0"/>
            </a:br>
            <a:r>
              <a:rPr lang="es-ES" dirty="0" smtClean="0"/>
              <a:t>¿Cuándo se inauguró?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8973" y="1600200"/>
            <a:ext cx="68660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Desaparece la palabra PÚBLICO.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560" y="1668621"/>
            <a:ext cx="780288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71450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Hablemos todos, </a:t>
            </a:r>
            <a:br>
              <a:rPr lang="es-ES" dirty="0" smtClean="0"/>
            </a:br>
            <a:r>
              <a:rPr lang="es-ES" dirty="0" smtClean="0"/>
              <a:t>pero ESCUCHÁNDONOS,</a:t>
            </a:r>
            <a:br>
              <a:rPr lang="es-ES" dirty="0" smtClean="0"/>
            </a:br>
            <a:r>
              <a:rPr lang="es-ES" dirty="0" smtClean="0"/>
              <a:t>sin chillarnos.</a:t>
            </a:r>
            <a:endParaRPr lang="es-ES" dirty="0"/>
          </a:p>
        </p:txBody>
      </p:sp>
      <p:pic>
        <p:nvPicPr>
          <p:cNvPr id="4" name="3 Marcador de contenido" descr="https://scontent-a-mad.xx.fbcdn.net/hphotos-prn2/1381719_530044207071646_1868518898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9292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CEIP San Isidoro de Sevilla.</a:t>
            </a:r>
            <a:br>
              <a:rPr lang="es-ES" dirty="0" smtClean="0"/>
            </a:br>
            <a:r>
              <a:rPr lang="es-ES" dirty="0" smtClean="0"/>
              <a:t>“Distrito  del  Congreso”</a:t>
            </a:r>
            <a:endParaRPr lang="es-ES" dirty="0"/>
          </a:p>
        </p:txBody>
      </p:sp>
      <p:pic>
        <p:nvPicPr>
          <p:cNvPr id="4" name="Picture 2" descr="G:\PaseosPacifico 2q\P00006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764" y="1600200"/>
            <a:ext cx="3394472" cy="4525963"/>
          </a:xfrm>
          <a:effectLst>
            <a:softEdge rad="254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es-ES" dirty="0" smtClean="0"/>
              <a:t>75 años del CEIP Calvo </a:t>
            </a:r>
            <a:r>
              <a:rPr lang="es-ES" dirty="0" err="1" smtClean="0"/>
              <a:t>Sotelo</a:t>
            </a:r>
            <a:endParaRPr lang="es-E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0268" y="3357562"/>
            <a:ext cx="3560294" cy="22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8" y="3357562"/>
            <a:ext cx="3471886" cy="22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CEIP   Francisco de Quevedo</a:t>
            </a:r>
            <a:endParaRPr lang="es-ES" dirty="0"/>
          </a:p>
        </p:txBody>
      </p:sp>
      <p:pic>
        <p:nvPicPr>
          <p:cNvPr id="4" name="Picture 2" descr="G:\PaseosPacifico 2q\P00004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571500" y="428604"/>
            <a:ext cx="8343900" cy="1214446"/>
          </a:xfrm>
        </p:spPr>
        <p:txBody>
          <a:bodyPr>
            <a:normAutofit/>
          </a:bodyPr>
          <a:lstStyle/>
          <a:p>
            <a:pPr eaLnBrk="1" hangingPunct="1"/>
            <a:r>
              <a:rPr lang="es-ES" dirty="0" smtClean="0">
                <a:solidFill>
                  <a:srgbClr val="370000"/>
                </a:solidFill>
              </a:rPr>
              <a:t>CEIP  Público Menéndez y Pelayo</a:t>
            </a:r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endParaRPr lang="es-ES_tradnl" smtClean="0"/>
          </a:p>
          <a:p>
            <a:pPr eaLnBrk="1" hangingPunct="1">
              <a:buFont typeface="Wingdings 2" charset="2"/>
              <a:buNone/>
            </a:pPr>
            <a:endParaRPr lang="es-ES_tradnl" smtClean="0"/>
          </a:p>
        </p:txBody>
      </p:sp>
      <p:pic>
        <p:nvPicPr>
          <p:cNvPr id="39940" name="3 Imagen" descr="Fachada del Grupo Escolar Menéndez y Pelayo a la calle Méndez Alva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691206" cy="50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smtClean="0"/>
              <a:t>Colegio  Las  Acacias</a:t>
            </a:r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1538" y="1500188"/>
            <a:ext cx="7129462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CEIP  Calvo </a:t>
            </a:r>
            <a:r>
              <a:rPr lang="es-ES" dirty="0" err="1" smtClean="0"/>
              <a:t>Sotelo</a:t>
            </a:r>
            <a:endParaRPr lang="es-ES" dirty="0"/>
          </a:p>
        </p:txBody>
      </p:sp>
      <p:pic>
        <p:nvPicPr>
          <p:cNvPr id="4" name="Picture 2" descr="G:\PaseosPacifico 2q\P00006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483F24"/>
                </a:solidFill>
                <a:latin typeface="Times New Roman" charset="0"/>
              </a:rPr>
              <a:t>Nave de Motores del Metro</a:t>
            </a:r>
            <a:r>
              <a:rPr lang="es-ES" dirty="0" smtClean="0">
                <a:latin typeface="Times New Roman" charset="0"/>
              </a:rPr>
              <a:t/>
            </a:r>
            <a:br>
              <a:rPr lang="es-ES" dirty="0" smtClean="0">
                <a:latin typeface="Times New Roman" charset="0"/>
              </a:rPr>
            </a:br>
            <a:r>
              <a:rPr lang="es-ES" dirty="0" smtClean="0">
                <a:latin typeface="Times New Roman" charset="0"/>
              </a:rPr>
              <a:t>Antonio Palacios, 1920</a:t>
            </a:r>
            <a:endParaRPr lang="es-ES" dirty="0"/>
          </a:p>
        </p:txBody>
      </p:sp>
      <p:pic>
        <p:nvPicPr>
          <p:cNvPr id="4" name="3 Marcador de contenido" descr="http://4.bp.blogspot.com/_sLD86kdht94/Sw0T1RMnaII/AAAAAAAABUY/6Vzn41FQgYU/s320/nave_motor7_forocoche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4725242" y="3571876"/>
            <a:ext cx="39769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7" y="2214554"/>
            <a:ext cx="395776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>
          <a:xfrm>
            <a:off x="4857750" y="857250"/>
            <a:ext cx="3943350" cy="5214938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370000"/>
                </a:solidFill>
              </a:rPr>
              <a:t>Foto  aérea  de  1926</a:t>
            </a:r>
          </a:p>
        </p:txBody>
      </p:sp>
      <p:pic>
        <p:nvPicPr>
          <p:cNvPr id="58371" name="BLOGGER_PHOTO_ID_5510900787175396482" descr="http://4.bp.blogspot.com/_buQ3C4mGb1A/THqnEWQClII/AAAAAAAACxk/N1ttG8ZwDmY/s400/A-PANTEON+HOMBRES+ILSUTRES+-+CANALEJAS+II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lum contrast="-12000"/>
            <a:grayscl/>
          </a:blip>
          <a:srcRect/>
          <a:stretch>
            <a:fillRect/>
          </a:stretch>
        </p:blipFill>
        <p:spPr>
          <a:xfrm>
            <a:off x="228600" y="228600"/>
            <a:ext cx="436245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6 de noviembre de 1933, inauguración del Grupo Escolar Catorce de Abril”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2473" y="1928802"/>
            <a:ext cx="64756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01080" cy="250033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Proyecto:</a:t>
            </a:r>
            <a:r>
              <a:rPr lang="es-ES" sz="4000" b="1" i="1" dirty="0" smtClean="0"/>
              <a:t> “CONOCER  para  ACTUAR”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3200" b="1" dirty="0" smtClean="0"/>
              <a:t>Pasear por el Barrio:  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b="1" dirty="0" smtClean="0"/>
              <a:t>Asociación de Vecinos “Los Pinos” </a:t>
            </a:r>
            <a:r>
              <a:rPr lang="es-ES" sz="1000" b="1" u="sng" dirty="0" smtClean="0">
                <a:hlinkClick r:id="rId2"/>
              </a:rPr>
              <a:t>http://www.avlospinosrs.org/actividades/paseos-por-el-barrio/</a:t>
            </a:r>
            <a:r>
              <a:rPr lang="es-ES" sz="1000" b="1" dirty="0" smtClean="0"/>
              <a:t>   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b="1" dirty="0" smtClean="0"/>
              <a:t>             Antonio C. Colino     (</a:t>
            </a:r>
            <a:r>
              <a:rPr lang="es-ES" sz="2200" b="1" u="sng" dirty="0" smtClean="0">
                <a:hlinkClick r:id="rId3"/>
              </a:rPr>
              <a:t>acolinoperez@gmail.com</a:t>
            </a:r>
            <a:r>
              <a:rPr lang="es-ES" sz="2200" b="1" dirty="0" smtClean="0"/>
              <a:t>)</a:t>
            </a:r>
            <a:br>
              <a:rPr lang="es-ES" sz="2200" b="1" dirty="0" smtClean="0"/>
            </a:br>
            <a:r>
              <a:rPr lang="es-ES" sz="2200" b="1" dirty="0" smtClean="0"/>
              <a:t>    (Septiembre a Diciembre, 2013)</a:t>
            </a:r>
            <a:endParaRPr lang="es-ES" sz="2200" dirty="0"/>
          </a:p>
        </p:txBody>
      </p:sp>
      <p:pic>
        <p:nvPicPr>
          <p:cNvPr id="4" name="3 Marcador de contenido" descr="http://www.aavvmadrid.org/var/aavv/storage/images/noticias/vecinos_de_adelfas_inauguran_el_parque_martin_luther_king/48175-1-esl-ES/vecinos_de_adelfas_inauguran_el_parque_martin_luther_king_large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023394"/>
            <a:ext cx="4548206" cy="34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Parque Martin </a:t>
            </a:r>
            <a:r>
              <a:rPr lang="es-ES" dirty="0" err="1" smtClean="0"/>
              <a:t>Luther</a:t>
            </a:r>
            <a:r>
              <a:rPr lang="es-ES" dirty="0" smtClean="0"/>
              <a:t> King</a:t>
            </a:r>
            <a:br>
              <a:rPr lang="es-ES" dirty="0" smtClean="0"/>
            </a:br>
            <a:r>
              <a:rPr lang="es-ES" sz="3600" dirty="0" smtClean="0"/>
              <a:t> </a:t>
            </a:r>
            <a:r>
              <a:rPr lang="es-ES" sz="3600" b="1" i="1" dirty="0" smtClean="0"/>
              <a:t>“si yo supiera que el mundo se ha de acabar mañana, yo aún plantaría un árbol”</a:t>
            </a:r>
            <a:endParaRPr lang="es-ES" sz="3600" dirty="0"/>
          </a:p>
        </p:txBody>
      </p:sp>
      <p:pic>
        <p:nvPicPr>
          <p:cNvPr id="4" name="3 Marcador de contenido" descr="C:\Users\LUCIA\Desktop\Paseos Proyecto\Puente Vallecas\DSC004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3"/>
            <a:ext cx="528641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Fue en 1957 en la calle </a:t>
            </a:r>
            <a:r>
              <a:rPr lang="es-ES" sz="3600" dirty="0" err="1" smtClean="0"/>
              <a:t>Valderribas</a:t>
            </a:r>
            <a:r>
              <a:rPr lang="es-ES" sz="3600" dirty="0" smtClean="0"/>
              <a:t> </a:t>
            </a:r>
            <a:br>
              <a:rPr lang="es-ES" sz="3600" dirty="0" smtClean="0"/>
            </a:br>
            <a:r>
              <a:rPr lang="es-ES" sz="3600" dirty="0" smtClean="0"/>
              <a:t>y  se vendieron a  65.000 pesetas.</a:t>
            </a:r>
            <a:endParaRPr lang="es-ES" sz="3600" dirty="0"/>
          </a:p>
        </p:txBody>
      </p:sp>
      <p:pic>
        <p:nvPicPr>
          <p:cNvPr id="4" name="3 Marcador de contenido" descr="http://img577.imageshack.us/img577/9820/dsc616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8636" y="1600200"/>
            <a:ext cx="59667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6 de noviembre de 1933, inauguración del Grupo Escolar Catorce de Abril”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2473" y="1928802"/>
            <a:ext cx="64756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inundaciones de Los </a:t>
            </a:r>
            <a:r>
              <a:rPr lang="es-ES" dirty="0" err="1" smtClean="0"/>
              <a:t>Mesejos</a:t>
            </a:r>
            <a:r>
              <a:rPr lang="es-ES" dirty="0" smtClean="0"/>
              <a:t> aún son recordadas por muchos vecinos.</a:t>
            </a:r>
            <a:endParaRPr lang="es-ES" dirty="0"/>
          </a:p>
        </p:txBody>
      </p:sp>
      <p:pic>
        <p:nvPicPr>
          <p:cNvPr id="4" name="3 Marcador de contenido" descr="G:\Fotos Antiguas\Foto 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2864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El barrio ha cambiado en los últimos cincuenta años.</a:t>
            </a:r>
            <a:br>
              <a:rPr lang="es-ES" sz="2800" dirty="0" smtClean="0"/>
            </a:br>
            <a:r>
              <a:rPr lang="es-ES" sz="2800" dirty="0" smtClean="0"/>
              <a:t>Ya no va la señora con su garrafa a buscar vino. </a:t>
            </a:r>
            <a:br>
              <a:rPr lang="es-ES" sz="2800" dirty="0" smtClean="0"/>
            </a:br>
            <a:r>
              <a:rPr lang="es-ES" sz="2800" dirty="0" smtClean="0"/>
              <a:t> ¿Qué cambios se producirán ….  ?</a:t>
            </a:r>
            <a:endParaRPr lang="es-ES" sz="2800" dirty="0"/>
          </a:p>
        </p:txBody>
      </p:sp>
      <p:pic>
        <p:nvPicPr>
          <p:cNvPr id="4" name="3 Marcador de contenido" descr="G:\PROYECTO Paseos\Puente Vallecas\DSC004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7866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Corrala en la Calle Luis </a:t>
            </a:r>
            <a:r>
              <a:rPr lang="es-ES" dirty="0" err="1" smtClean="0"/>
              <a:t>Peidró</a:t>
            </a:r>
            <a:endParaRPr lang="es-ES" dirty="0"/>
          </a:p>
        </p:txBody>
      </p:sp>
      <p:pic>
        <p:nvPicPr>
          <p:cNvPr id="4" name="3 Marcador de contenido" descr="C:\Users\LUCIA\Desktop\Fotos Antiguas\casa-corredor-luis-peidr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2396" y="2307430"/>
            <a:ext cx="6007124" cy="397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es-ES" dirty="0" smtClean="0"/>
              <a:t>De   “Muebles  OCHOA”    </a:t>
            </a:r>
            <a:br>
              <a:rPr lang="es-ES" dirty="0" smtClean="0"/>
            </a:br>
            <a:r>
              <a:rPr lang="es-ES" dirty="0" smtClean="0"/>
              <a:t>a    Centro Cultural Luis </a:t>
            </a:r>
            <a:r>
              <a:rPr lang="es-ES" dirty="0" err="1" smtClean="0"/>
              <a:t>Peidró</a:t>
            </a:r>
            <a:endParaRPr lang="es-ES" dirty="0"/>
          </a:p>
        </p:txBody>
      </p:sp>
      <p:pic>
        <p:nvPicPr>
          <p:cNvPr id="4" name="3 Marcador de contenido" descr="C:\Users\LUCIA\Desktop\Fotos Antiguas\Vistasedificio\vistaLuisPeidr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17215"/>
            <a:ext cx="8501122" cy="236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es-ES" dirty="0" smtClean="0"/>
              <a:t>Os esperamos a todos.</a:t>
            </a:r>
            <a:br>
              <a:rPr lang="es-ES" dirty="0" smtClean="0"/>
            </a:br>
            <a:r>
              <a:rPr lang="es-ES" dirty="0" smtClean="0"/>
              <a:t>“</a:t>
            </a:r>
            <a:r>
              <a:rPr lang="es-ES" b="1" dirty="0" smtClean="0"/>
              <a:t>CONOCER para  ACTUAR”</a:t>
            </a:r>
            <a:endParaRPr lang="es-E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4523" y="2046309"/>
            <a:ext cx="75549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es-ES" sz="2800" i="1" dirty="0"/>
              <a:t>1933. </a:t>
            </a:r>
            <a:r>
              <a:rPr lang="es-ES" sz="2800" i="1" dirty="0" smtClean="0"/>
              <a:t>    Día </a:t>
            </a:r>
            <a:r>
              <a:rPr lang="es-ES" sz="2800" i="1" dirty="0"/>
              <a:t>de la inauguración </a:t>
            </a:r>
            <a:r>
              <a:rPr lang="es-ES" sz="2800" i="1" dirty="0" smtClean="0"/>
              <a:t>del </a:t>
            </a:r>
            <a:br>
              <a:rPr lang="es-ES" sz="2800" i="1" dirty="0" smtClean="0"/>
            </a:br>
            <a:r>
              <a:rPr lang="es-ES" sz="2800" i="1" dirty="0" smtClean="0"/>
              <a:t>Grupo </a:t>
            </a:r>
            <a:r>
              <a:rPr lang="es-ES" sz="2800" i="1" dirty="0"/>
              <a:t>Escolar </a:t>
            </a:r>
            <a:r>
              <a:rPr lang="es-ES" sz="2800" i="1" dirty="0" smtClean="0"/>
              <a:t>“Catorce </a:t>
            </a:r>
            <a:r>
              <a:rPr lang="es-ES" sz="2800" i="1" dirty="0"/>
              <a:t>de Abril</a:t>
            </a:r>
            <a:r>
              <a:rPr lang="es-ES" sz="2800" i="1" dirty="0" smtClean="0"/>
              <a:t>”.</a:t>
            </a:r>
            <a:r>
              <a:rPr lang="es-ES" sz="2800" i="1" dirty="0"/>
              <a:t> </a:t>
            </a:r>
            <a:r>
              <a:rPr lang="es-ES" sz="2800" i="1" dirty="0" smtClean="0"/>
              <a:t/>
            </a:r>
            <a:br>
              <a:rPr lang="es-ES" sz="2800" i="1" dirty="0" smtClean="0"/>
            </a:br>
            <a:r>
              <a:rPr lang="es-ES" sz="1000" i="1" dirty="0" smtClean="0"/>
              <a:t>.</a:t>
            </a:r>
            <a:r>
              <a:rPr lang="es-ES" sz="2800" i="1" dirty="0" smtClean="0"/>
              <a:t/>
            </a:r>
            <a:br>
              <a:rPr lang="es-ES" sz="2800" i="1" dirty="0" smtClean="0"/>
            </a:br>
            <a:r>
              <a:rPr lang="es-ES" sz="2800" i="1" dirty="0" smtClean="0"/>
              <a:t>Primera </a:t>
            </a:r>
            <a:r>
              <a:rPr lang="es-ES" sz="2800" i="1" dirty="0"/>
              <a:t>foto que se conoce </a:t>
            </a:r>
            <a:r>
              <a:rPr lang="es-ES" sz="2800" i="1" dirty="0" smtClean="0"/>
              <a:t>de </a:t>
            </a:r>
            <a:br>
              <a:rPr lang="es-ES" sz="2800" i="1" dirty="0" smtClean="0"/>
            </a:br>
            <a:r>
              <a:rPr lang="es-ES" sz="2800" i="1" dirty="0" smtClean="0"/>
              <a:t>un </a:t>
            </a:r>
            <a:r>
              <a:rPr lang="es-ES" sz="2800" i="1" dirty="0"/>
              <a:t>grupo de niños de cinco </a:t>
            </a:r>
            <a:r>
              <a:rPr lang="es-ES" sz="2800" i="1" dirty="0" smtClean="0"/>
              <a:t>años  con su maestra</a:t>
            </a:r>
            <a:r>
              <a:rPr lang="es-ES" sz="2800" i="1" dirty="0"/>
              <a:t>.</a:t>
            </a:r>
            <a:endParaRPr lang="es-E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156" y="2882722"/>
            <a:ext cx="3494092" cy="254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652" y="2928934"/>
            <a:ext cx="34306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228600" y="427038"/>
            <a:ext cx="4057648" cy="5145087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370000"/>
                </a:solidFill>
                <a:latin typeface="Times New Roman" charset="0"/>
              </a:rPr>
              <a:t>Grupo Escolar </a:t>
            </a:r>
            <a:r>
              <a:rPr lang="es-ES" sz="3600" b="1" i="1" dirty="0" smtClean="0">
                <a:solidFill>
                  <a:srgbClr val="370000"/>
                </a:solidFill>
                <a:latin typeface="Times New Roman" charset="0"/>
              </a:rPr>
              <a:t>“Catorce  de Abril”</a:t>
            </a:r>
            <a:r>
              <a:rPr lang="es-ES" sz="3600" b="1" i="1" dirty="0" smtClean="0">
                <a:latin typeface="Times New Roman" charset="0"/>
              </a:rPr>
              <a:t/>
            </a:r>
            <a:br>
              <a:rPr lang="es-ES" sz="3600" b="1" i="1" dirty="0" smtClean="0">
                <a:latin typeface="Times New Roman" charset="0"/>
              </a:rPr>
            </a:br>
            <a:r>
              <a:rPr lang="es-ES" sz="3600" b="1" i="1" dirty="0" smtClean="0">
                <a:latin typeface="Times New Roman" charset="0"/>
              </a:rPr>
              <a:t/>
            </a:r>
            <a:br>
              <a:rPr lang="es-ES" sz="3600" b="1" i="1" dirty="0" smtClean="0">
                <a:latin typeface="Times New Roman" charset="0"/>
              </a:rPr>
            </a:br>
            <a:r>
              <a:rPr lang="es-ES" sz="2300" b="1" dirty="0" smtClean="0">
                <a:latin typeface="Times New Roman" charset="0"/>
              </a:rPr>
              <a:t>hoy: </a:t>
            </a:r>
            <a:r>
              <a:rPr lang="es-ES" sz="2300" b="1" i="1" dirty="0" smtClean="0">
                <a:latin typeface="Times New Roman" charset="0"/>
              </a:rPr>
              <a:t> CEIP  Calvo </a:t>
            </a:r>
            <a:r>
              <a:rPr lang="es-ES" sz="2300" b="1" i="1" dirty="0" err="1" smtClean="0">
                <a:latin typeface="Times New Roman" charset="0"/>
              </a:rPr>
              <a:t>Sotelo</a:t>
            </a:r>
            <a:endParaRPr lang="es-ES" sz="3600" b="1" dirty="0" smtClean="0">
              <a:latin typeface="Times New Roman" charset="0"/>
            </a:endParaRPr>
          </a:p>
        </p:txBody>
      </p:sp>
      <p:pic>
        <p:nvPicPr>
          <p:cNvPr id="44035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304800"/>
            <a:ext cx="4800600" cy="6324600"/>
          </a:xfrm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es-ES" dirty="0" smtClean="0"/>
              <a:t>Un Centro Escolar </a:t>
            </a:r>
            <a:br>
              <a:rPr lang="es-ES" dirty="0" smtClean="0"/>
            </a:br>
            <a:r>
              <a:rPr lang="es-ES" dirty="0" smtClean="0"/>
              <a:t>pensado para los alumnos.</a:t>
            </a:r>
            <a:endParaRPr lang="es-ES" dirty="0"/>
          </a:p>
        </p:txBody>
      </p:sp>
      <p:pic>
        <p:nvPicPr>
          <p:cNvPr id="2050" name="Picture 2" descr="C:\Users\LUCIA\Desktop\1348340063-893df68a2181df1375c2e605b1fc47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3" y="2398702"/>
            <a:ext cx="5755261" cy="4316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8684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Restos de la “piscina” ya desaparecida del Grupo Escolar Catorce de Abril.</a:t>
            </a:r>
            <a:endParaRPr lang="es-E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149922"/>
            <a:ext cx="3247991" cy="22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05169"/>
            <a:ext cx="3250830" cy="20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868478"/>
          </a:xfrm>
        </p:spPr>
        <p:txBody>
          <a:bodyPr>
            <a:normAutofit/>
          </a:bodyPr>
          <a:lstStyle/>
          <a:p>
            <a:pPr defTabSz="720000"/>
            <a:r>
              <a:rPr lang="es-ES" sz="3100" i="1" dirty="0"/>
              <a:t>1937</a:t>
            </a:r>
            <a:r>
              <a:rPr lang="es-ES" sz="3100" i="1" dirty="0" smtClean="0"/>
              <a:t>.     </a:t>
            </a:r>
            <a:r>
              <a:rPr lang="es-ES" sz="3100" i="1" dirty="0"/>
              <a:t>Un grupo de alumnos, con </a:t>
            </a:r>
            <a:r>
              <a:rPr lang="es-ES" sz="3100" i="1" dirty="0" smtClean="0"/>
              <a:t>su maestro</a:t>
            </a:r>
            <a:r>
              <a:rPr lang="es-ES" sz="3100" i="1" dirty="0"/>
              <a:t>, permanece en un </a:t>
            </a:r>
            <a:r>
              <a:rPr lang="es-ES" sz="3100" i="1" dirty="0" smtClean="0"/>
              <a:t>colegio con </a:t>
            </a:r>
            <a:r>
              <a:rPr lang="es-ES" sz="3100" i="1" dirty="0"/>
              <a:t>los cristales </a:t>
            </a:r>
            <a:r>
              <a:rPr lang="es-ES" sz="3100" i="1" dirty="0" smtClean="0"/>
              <a:t>rotos por las bombas </a:t>
            </a:r>
            <a:r>
              <a:rPr lang="es-ES" sz="3100" i="1" dirty="0"/>
              <a:t>que caen </a:t>
            </a:r>
            <a:r>
              <a:rPr lang="es-ES" sz="3100" i="1" dirty="0" smtClean="0"/>
              <a:t>sobre Madrid</a:t>
            </a:r>
            <a:r>
              <a:rPr lang="es-ES" i="1" dirty="0"/>
              <a:t>.</a:t>
            </a:r>
            <a:endParaRPr lang="es-E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52793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443</Words>
  <Application>Microsoft Office PowerPoint</Application>
  <PresentationFormat>Presentación en pantalla (4:3)</PresentationFormat>
  <Paragraphs>46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Proyecto:  “CONOCER  para  ACTUAR” Orígenes del Grupo Escolar Catorce de Abril.  El CEIP Calvo Sotelo en el barrio Adelfas.   Por una Escuela Pública  de Calidad para Todos.</vt:lpstr>
      <vt:lpstr>CEIP  Calvo Sotelo</vt:lpstr>
      <vt:lpstr>75 años del CEIP Calvo Sotelo</vt:lpstr>
      <vt:lpstr>6 de noviembre de 1933, inauguración del Grupo Escolar Catorce de Abril”</vt:lpstr>
      <vt:lpstr>1933.     Día de la inauguración del  Grupo Escolar “Catorce de Abril”.  . Primera foto que se conoce de  un grupo de niños de cinco años  con su maestra.</vt:lpstr>
      <vt:lpstr>Grupo Escolar “Catorce  de Abril”  hoy:  CEIP  Calvo Sotelo</vt:lpstr>
      <vt:lpstr>Un Centro Escolar  pensado para los alumnos.</vt:lpstr>
      <vt:lpstr>Restos de la “piscina” ya desaparecida del Grupo Escolar Catorce de Abril.</vt:lpstr>
      <vt:lpstr>1937.     Un grupo de alumnos, con su maestro, permanece en un colegio con los cristales rotos por las bombas que caen sobre Madrid.</vt:lpstr>
      <vt:lpstr>Después de la Guerra Civil el colegio se vuelve a abrir con otro nombre</vt:lpstr>
      <vt:lpstr>1954.     El año en que Andrés Palmero obtuvo el certificado</vt:lpstr>
      <vt:lpstr>1963.   Un alegre grupo de alumnas, con su uniforme, posan con su maestra en el templete del patio.    Los niños y las niñas llevaban uniforme y no podían estar juntos ni en clase ni en el patio, aunque fuesen hermanos.     Así sucedió durante décadas.</vt:lpstr>
      <vt:lpstr>1968.     La ceremonia, procesión incluida,  de la Comunión se realizaba en el colegio y se iba y se volvía en procesión a la parroquia de San Ramón.</vt:lpstr>
      <vt:lpstr>Alumnos y profesores del CEIP Calvo Sotelo en el Huerto Urbano de Adelfas</vt:lpstr>
      <vt:lpstr>La Asociación de Vecinos Los Pinos  organiza una visita al CEIP Calvo Sotelo. 21 de mayo de 2012</vt:lpstr>
      <vt:lpstr>Ayer   “Grupo Escolar Catorce de Abril  ….  hoy  CEIP Calvo Sotelo”</vt:lpstr>
      <vt:lpstr>Es necesario conocer toda la historia</vt:lpstr>
      <vt:lpstr>…  se  mantiene  desde  1933</vt:lpstr>
      <vt:lpstr>Alumnos de ayer, personas de hoy.</vt:lpstr>
      <vt:lpstr>Templete de piedra caliza, granito y madera y grupo escultórico de bronce que se repite en muchos colegios de Madrid</vt:lpstr>
      <vt:lpstr>Los dos niños : uno contento, que tiene acceso a la educación y la aprovecha y el otro que llora desconsolado,  que no tiene educación ni la aprovecha. La escultura original fue realizada por José Capúz. </vt:lpstr>
      <vt:lpstr>  ACTA DE LA SESIÓN ORDINARIA CELEBRADA POR LA JUNTA MUNICIPAL DEL DISTRITO RETIRO EL DÍA 12 DE JUNIO DE 2012 </vt:lpstr>
      <vt:lpstr>Imágenes  del colegio y de sus gentes</vt:lpstr>
      <vt:lpstr>http://lolo-manolo.blogspot.com.es/2007/11/orla-pablo-colegio-calvo-sotelo.html </vt:lpstr>
      <vt:lpstr>¿por qué permanece tapada?</vt:lpstr>
      <vt:lpstr>¿Quién fue? ¿Cuándo se inauguró?</vt:lpstr>
      <vt:lpstr>Desaparece la palabra PÚBLICO.</vt:lpstr>
      <vt:lpstr>Hablemos todos,  pero ESCUCHÁNDONOS, sin chillarnos.</vt:lpstr>
      <vt:lpstr>CEIP San Isidoro de Sevilla. “Distrito  del  Congreso”</vt:lpstr>
      <vt:lpstr>CEIP   Francisco de Quevedo</vt:lpstr>
      <vt:lpstr>CEIP  Público Menéndez y Pelayo</vt:lpstr>
      <vt:lpstr>Colegio  Las  Acacias</vt:lpstr>
      <vt:lpstr>CEIP  Calvo Sotelo</vt:lpstr>
      <vt:lpstr>Nave de Motores del Metro Antonio Palacios, 1920</vt:lpstr>
      <vt:lpstr>Foto  aérea  de  1926</vt:lpstr>
      <vt:lpstr>6 de noviembre de 1933, inauguración del Grupo Escolar Catorce de Abril”</vt:lpstr>
      <vt:lpstr>Proyecto: “CONOCER  para  ACTUAR” Pasear por el Barrio:   Asociación de Vecinos “Los Pinos” http://www.avlospinosrs.org/actividades/paseos-por-el-barrio/                 Antonio C. Colino     (acolinoperez@gmail.com)     (Septiembre a Diciembre, 2013)</vt:lpstr>
      <vt:lpstr>Parque Martin Luther King  “si yo supiera que el mundo se ha de acabar mañana, yo aún plantaría un árbol”</vt:lpstr>
      <vt:lpstr>Fue en 1957 en la calle Valderribas  y  se vendieron a  65.000 pesetas.</vt:lpstr>
      <vt:lpstr>Las inundaciones de Los Mesejos aún son recordadas por muchos vecinos.</vt:lpstr>
      <vt:lpstr>El barrio ha cambiado en los últimos cincuenta años. Ya no va la señora con su garrafa a buscar vino.   ¿Qué cambios se producirán ….  ?</vt:lpstr>
      <vt:lpstr>Corrala en la Calle Luis Peidró</vt:lpstr>
      <vt:lpstr>De   “Muebles  OCHOA”     a    Centro Cultural Luis Peidró</vt:lpstr>
      <vt:lpstr>Os esperamos a todos. “CONOCER para  ACTUAR”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</dc:creator>
  <cp:lastModifiedBy>HP</cp:lastModifiedBy>
  <cp:revision>24</cp:revision>
  <dcterms:created xsi:type="dcterms:W3CDTF">2013-11-05T22:06:21Z</dcterms:created>
  <dcterms:modified xsi:type="dcterms:W3CDTF">2018-03-03T17:07:25Z</dcterms:modified>
</cp:coreProperties>
</file>